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9"/>
  </p:notesMasterIdLst>
  <p:handoutMasterIdLst>
    <p:handoutMasterId r:id="rId10"/>
  </p:handoutMasterIdLst>
  <p:sldIdLst>
    <p:sldId id="256" r:id="rId2"/>
    <p:sldId id="268" r:id="rId3"/>
    <p:sldId id="281" r:id="rId4"/>
    <p:sldId id="282" r:id="rId5"/>
    <p:sldId id="279" r:id="rId6"/>
    <p:sldId id="283" r:id="rId7"/>
    <p:sldId id="258" r:id="rId8"/>
  </p:sldIdLst>
  <p:sldSz cx="9144000" cy="5143500" type="screen16x9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F0655873-1BD4-41E5-92B6-AD94756DAE97}">
          <p14:sldIdLst>
            <p14:sldId id="256"/>
            <p14:sldId id="268"/>
            <p14:sldId id="281"/>
            <p14:sldId id="282"/>
            <p14:sldId id="279"/>
            <p14:sldId id="283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531" userDrawn="1">
          <p15:clr>
            <a:srgbClr val="A4A3A4"/>
          </p15:clr>
        </p15:guide>
        <p15:guide id="2" orient="horz" pos="2902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708"/>
    <a:srgbClr val="CDDA32"/>
    <a:srgbClr val="E73C1B"/>
    <a:srgbClr val="E6320F"/>
    <a:srgbClr val="E6E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6" autoAdjust="0"/>
    <p:restoredTop sz="89511" autoAdjust="0"/>
  </p:normalViewPr>
  <p:slideViewPr>
    <p:cSldViewPr snapToGrid="0" snapToObjects="1">
      <p:cViewPr varScale="1">
        <p:scale>
          <a:sx n="71" d="100"/>
          <a:sy n="71" d="100"/>
        </p:scale>
        <p:origin x="1144" y="40"/>
      </p:cViewPr>
      <p:guideLst>
        <p:guide orient="horz" pos="531"/>
        <p:guide orient="horz" pos="2902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996" y="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6" y="943030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16.09.2025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28583"/>
            <a:ext cx="9047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655" y="432000"/>
            <a:ext cx="1486535" cy="460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6" y="942858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16.09.2025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317500" y="674688"/>
            <a:ext cx="7432675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4" y="4963319"/>
            <a:ext cx="5090351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28582"/>
            <a:ext cx="904784" cy="498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47456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9990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DD7685-1BF0-1187-32AC-BC6B2FE386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C8C0124-B733-0460-F46F-13B4F5937F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1050CBE-7DCD-38F6-EC59-73B1343F71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C45D56-C7AF-2E8D-C158-6DFA314073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02368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B790F6-340F-7F39-400E-464CF7BF2A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0DE02AF-3A19-0306-52E7-792AD591DD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A0A6F03-79E6-410C-9DA7-CCC56AF2B1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FD63153-F3DD-4E66-1CD1-71A12CD6C4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9481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43160-43DF-0887-ECBB-ED733A3758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A4F661E-9A3F-7535-79F6-D4154E0F19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C0A4470-BBDE-7CC2-8030-E12D7033C1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83B11A8-0CF6-0169-FE4C-768608755C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45190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0A0C3B-89A0-DC97-8E02-561188D762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AE54727-B0C2-6FDB-4B51-1A3F2BB375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BC392A3-63EC-B1B9-D1D8-6B59EE2EB4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BB7A12D-3584-89F0-ADCC-1598A3CD28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77088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BKA-2018\BKA2018-Brief\REPUBLIK-AT-DOKUMENTVORLAGEN\POTX\HG_Powerpoint_4zu3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72800" cy="51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124000"/>
            <a:ext cx="7978526" cy="1389600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191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bmj.gv.at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135" y="208800"/>
            <a:ext cx="3031139" cy="93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062000"/>
            <a:ext cx="7978526" cy="997200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CA73C207-4ED0-423E-B75E-DB3E8181068F}"/>
              </a:ext>
            </a:extLst>
          </p:cNvPr>
          <p:cNvGrpSpPr/>
          <p:nvPr userDrawn="1"/>
        </p:nvGrpSpPr>
        <p:grpSpPr>
          <a:xfrm>
            <a:off x="4639438" y="197579"/>
            <a:ext cx="2012314" cy="433705"/>
            <a:chOff x="-1995357" y="-21523"/>
            <a:chExt cx="2917695" cy="616149"/>
          </a:xfrm>
        </p:grpSpPr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E673AFB7-6425-499D-9A64-C2AED2FC79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22338" cy="593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ZoneTexte 6">
              <a:extLst>
                <a:ext uri="{FF2B5EF4-FFF2-40B4-BE49-F238E27FC236}">
                  <a16:creationId xmlns:a16="http://schemas.microsoft.com/office/drawing/2014/main" id="{B4E8AD27-502E-4AEC-B92F-DFA62877A6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995357" y="-21523"/>
              <a:ext cx="1877771" cy="616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r" fontAlgn="base">
                <a:lnSpc>
                  <a:spcPct val="110000"/>
                </a:lnSpc>
                <a:spcAft>
                  <a:spcPts val="600"/>
                </a:spcAft>
              </a:pPr>
              <a:r>
                <a:rPr lang="en-US" sz="1150" kern="1200">
                  <a:solidFill>
                    <a:srgbClr val="003399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Funded by the European Union.</a:t>
              </a:r>
              <a:endParaRPr lang="de-DE" sz="115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7" name="Grafik 16" descr="Ein Bild, das Text, Logo enthält.&#10;&#10;Automatisch generierte Beschreibung">
            <a:extLst>
              <a:ext uri="{FF2B5EF4-FFF2-40B4-BE49-F238E27FC236}">
                <a16:creationId xmlns:a16="http://schemas.microsoft.com/office/drawing/2014/main" id="{9D27161D-5C00-49D0-9750-584B17AADBC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031" y="212729"/>
            <a:ext cx="1858766" cy="52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4790252"/>
            <a:ext cx="814522" cy="200025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630800"/>
            <a:ext cx="7978775" cy="29772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630800"/>
            <a:ext cx="3813175" cy="29772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1630800"/>
            <a:ext cx="3812400" cy="2977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3838575" cy="2977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1" y="1630800"/>
            <a:ext cx="3838575" cy="2977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630800"/>
            <a:ext cx="7978775" cy="2977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1004400"/>
            <a:ext cx="5389200" cy="1062000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3643313"/>
            <a:ext cx="3423600" cy="963216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4370" cy="5146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1" y="1623600"/>
            <a:ext cx="7978525" cy="298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 </a:t>
            </a:r>
            <a:br>
              <a:rPr lang="de-DE" dirty="0"/>
            </a:br>
            <a:r>
              <a:rPr lang="de-DE" dirty="0"/>
              <a:t>Erste Ebene </a:t>
            </a:r>
          </a:p>
          <a:p>
            <a:pPr lvl="1"/>
            <a:r>
              <a:rPr lang="de-DE" dirty="0"/>
              <a:t>Zweite Ebene – wie Ebene zuvor</a:t>
            </a:r>
          </a:p>
          <a:p>
            <a:pPr lvl="2"/>
            <a:r>
              <a:rPr lang="de-DE" dirty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AT" dirty="0"/>
              <a:t>Präsentationstitel</a:t>
            </a:r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4790252"/>
            <a:ext cx="960324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bmj.gv.at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pic>
        <p:nvPicPr>
          <p:cNvPr id="12" name="Grafik 11"/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7695" y="208800"/>
            <a:ext cx="2032115" cy="6299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36844C4-1F4C-48BC-BFAF-39ABF25A0643}"/>
              </a:ext>
            </a:extLst>
          </p:cNvPr>
          <p:cNvGrpSpPr/>
          <p:nvPr userDrawn="1"/>
        </p:nvGrpSpPr>
        <p:grpSpPr>
          <a:xfrm>
            <a:off x="4639438" y="197579"/>
            <a:ext cx="2012314" cy="433705"/>
            <a:chOff x="-1995357" y="-21523"/>
            <a:chExt cx="2917695" cy="616149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E053CF8C-CCB3-44EE-916F-A3056B5C81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22338" cy="593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ZoneTexte 6">
              <a:extLst>
                <a:ext uri="{FF2B5EF4-FFF2-40B4-BE49-F238E27FC236}">
                  <a16:creationId xmlns:a16="http://schemas.microsoft.com/office/drawing/2014/main" id="{1E7D29DC-5FE6-4188-9352-B3B22AA03A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995357" y="-21523"/>
              <a:ext cx="1877771" cy="616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r" fontAlgn="base">
                <a:lnSpc>
                  <a:spcPct val="110000"/>
                </a:lnSpc>
                <a:spcAft>
                  <a:spcPts val="600"/>
                </a:spcAft>
              </a:pPr>
              <a:r>
                <a:rPr lang="en-US" sz="1150" kern="1200">
                  <a:solidFill>
                    <a:srgbClr val="003399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Funded by the European Union.</a:t>
              </a:r>
              <a:endParaRPr lang="de-DE" sz="115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5" name="Grafik 14" descr="Ein Bild, das Text, Logo enthält.&#10;&#10;Automatisch generierte Beschreibung">
            <a:extLst>
              <a:ext uri="{FF2B5EF4-FFF2-40B4-BE49-F238E27FC236}">
                <a16:creationId xmlns:a16="http://schemas.microsoft.com/office/drawing/2014/main" id="{8ADFEEDF-CECC-492F-B3E9-0B15E44C9C6E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031" y="212729"/>
            <a:ext cx="1858766" cy="52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7" r:id="rId3"/>
    <p:sldLayoutId id="2147483721" r:id="rId4"/>
    <p:sldLayoutId id="2147483722" r:id="rId5"/>
    <p:sldLayoutId id="2147483718" r:id="rId6"/>
    <p:sldLayoutId id="2147483720" r:id="rId7"/>
  </p:sldLayoutIdLs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mathias.maurer@brz.gv.at" TargetMode="External"/><Relationship Id="rId2" Type="http://schemas.openxmlformats.org/officeDocument/2006/relationships/hyperlink" Target="mailto:thomas.gottwald@bmj.gv.at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simplivi.eu/" TargetMode="External"/><Relationship Id="rId5" Type="http://schemas.openxmlformats.org/officeDocument/2006/relationships/image" Target="../media/image7.png"/><Relationship Id="rId4" Type="http://schemas.openxmlformats.org/officeDocument/2006/relationships/hyperlink" Target="mailto:sebastian.Leitner@brz.gv.a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999" y="1061999"/>
            <a:ext cx="7978526" cy="1389599"/>
          </a:xfrm>
        </p:spPr>
        <p:txBody>
          <a:bodyPr/>
          <a:lstStyle/>
          <a:p>
            <a:r>
              <a:rPr lang="de-AT" dirty="0"/>
              <a:t>SimpliVi </a:t>
            </a:r>
            <a:r>
              <a:rPr lang="de-AT" dirty="0" err="1"/>
              <a:t>Findings</a:t>
            </a:r>
            <a:r>
              <a:rPr lang="de-AT" dirty="0"/>
              <a:t> &amp; Challenges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39749" y="4191000"/>
            <a:ext cx="8079317" cy="415529"/>
          </a:xfrm>
        </p:spPr>
        <p:txBody>
          <a:bodyPr/>
          <a:lstStyle/>
          <a:p>
            <a:r>
              <a:rPr lang="en-US" dirty="0"/>
              <a:t>17 September </a:t>
            </a:r>
            <a:r>
              <a:rPr lang="de-DE" dirty="0"/>
              <a:t>2025, </a:t>
            </a:r>
            <a:r>
              <a:rPr lang="de-AT" dirty="0"/>
              <a:t>Wrocław, </a:t>
            </a:r>
            <a:r>
              <a:rPr lang="de-AT" dirty="0" err="1"/>
              <a:t>Poland</a:t>
            </a:r>
            <a:endParaRPr lang="de-AT" dirty="0"/>
          </a:p>
          <a:p>
            <a:r>
              <a:rPr lang="de-AT" dirty="0"/>
              <a:t>Mathias Maurer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2458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0EF9E3-5998-4E8E-A446-03A71D41F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Findings							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110302-158E-4F71-944F-9449262CF4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1600" b="1" dirty="0"/>
              <a:t>Broad difference </a:t>
            </a:r>
            <a:r>
              <a:rPr lang="en-US" sz="1600" dirty="0"/>
              <a:t>in prerequisites between countries: legal, technical and </a:t>
            </a:r>
            <a:r>
              <a:rPr lang="en-US" sz="1600" dirty="0" err="1"/>
              <a:t>organisational</a:t>
            </a:r>
            <a:endParaRPr lang="en-US" sz="1600" dirty="0"/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1600" b="1" dirty="0"/>
              <a:t>Positive impact </a:t>
            </a:r>
            <a:r>
              <a:rPr lang="en-US" sz="1600" dirty="0"/>
              <a:t>of the pandemic 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US" sz="1600" dirty="0"/>
              <a:t>Level of experience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US" sz="1600" dirty="0"/>
              <a:t>Mindset / attitude of practitioners 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1600" b="1" dirty="0"/>
              <a:t>National legal basis has been adapted </a:t>
            </a:r>
            <a:r>
              <a:rPr lang="en-US" sz="1600" dirty="0"/>
              <a:t>to the situation after the pandemic: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US" sz="1600" dirty="0"/>
              <a:t>Expansion of videoconferencing options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US" sz="1600" dirty="0"/>
              <a:t>Some expansive rules for the pandemic have lapsed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1600" b="1" dirty="0"/>
              <a:t>Clear focus on national VCs</a:t>
            </a:r>
            <a:r>
              <a:rPr lang="en-US" sz="1600" dirty="0"/>
              <a:t>; cross-border VC is a low-priority use case in most visited countries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endParaRPr lang="en-US" sz="1600" dirty="0"/>
          </a:p>
          <a:p>
            <a:pPr>
              <a:lnSpc>
                <a:spcPct val="100000"/>
              </a:lnSpc>
              <a:spcAft>
                <a:spcPts val="1200"/>
              </a:spcAft>
            </a:pPr>
            <a:endParaRPr lang="en-US" sz="1600" dirty="0"/>
          </a:p>
          <a:p>
            <a:pPr>
              <a:lnSpc>
                <a:spcPct val="100000"/>
              </a:lnSpc>
              <a:spcAft>
                <a:spcPts val="1200"/>
              </a:spcAft>
            </a:pPr>
            <a:endParaRPr lang="en-US" sz="1600" dirty="0"/>
          </a:p>
          <a:p>
            <a:pPr>
              <a:lnSpc>
                <a:spcPct val="100000"/>
              </a:lnSpc>
              <a:spcAft>
                <a:spcPts val="1200"/>
              </a:spcAft>
            </a:pPr>
            <a:endParaRPr lang="en-US" sz="16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597195-CD5F-4934-821E-F4C4DBFC0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74009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5EECFB-8F61-16E0-632D-D07E2C0990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ADFC97-014B-3060-80DB-E7A27CFB2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							1/2						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480FD79-A6C9-D97B-CE7D-7D75E25FB9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600" b="1" dirty="0"/>
              <a:t>Legal aspects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Differences of national procedural law obstacle in cross-border cases – admissibility of evidence?  -&gt; uncertainty might discourage beforehand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Issue of sovereignty for direct VC -&gt; often pragmatic solutions</a:t>
            </a:r>
          </a:p>
          <a:p>
            <a:pPr>
              <a:lnSpc>
                <a:spcPct val="100000"/>
              </a:lnSpc>
            </a:pPr>
            <a:r>
              <a:rPr lang="en-US" sz="1600" b="1" dirty="0"/>
              <a:t>Practical issues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Do not know who to contact, language barrier, scheduling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Complicated technical solutions (e.g. usability, tech support) demotivate users</a:t>
            </a:r>
          </a:p>
          <a:p>
            <a:pPr>
              <a:lnSpc>
                <a:spcPct val="100000"/>
              </a:lnSpc>
            </a:pPr>
            <a:endParaRPr lang="en-US" sz="1600" dirty="0"/>
          </a:p>
          <a:p>
            <a:pPr>
              <a:lnSpc>
                <a:spcPct val="100000"/>
              </a:lnSpc>
            </a:pPr>
            <a:endParaRPr lang="en-US" sz="1600" dirty="0"/>
          </a:p>
          <a:p>
            <a:pPr>
              <a:lnSpc>
                <a:spcPct val="100000"/>
              </a:lnSpc>
            </a:pPr>
            <a:endParaRPr lang="en-US" sz="1600" dirty="0"/>
          </a:p>
          <a:p>
            <a:pPr>
              <a:lnSpc>
                <a:spcPct val="100000"/>
              </a:lnSpc>
            </a:pPr>
            <a:endParaRPr lang="en-US" sz="1600" dirty="0"/>
          </a:p>
          <a:p>
            <a:pPr>
              <a:lnSpc>
                <a:spcPct val="100000"/>
              </a:lnSpc>
            </a:pPr>
            <a:endParaRPr lang="en-US" sz="16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DCCBDCD-4B1D-ABA6-7F88-B5D8A458D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54345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D0F562-BF56-FBAE-FE30-19D9C0BDE7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D06EED-0AD6-4985-5227-F96D8D11E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							2/2							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11F1DC-330F-DA54-589C-FCD1A552F0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600" b="1" dirty="0"/>
              <a:t>Few technical issues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Especially with national judicial videoconferencing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Cross-border judicial videoconferencing: interoperability is crucial 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Relevance</a:t>
            </a:r>
            <a:r>
              <a:rPr lang="en-GB" sz="1600" dirty="0"/>
              <a:t> of cross-border videoconferencing?</a:t>
            </a:r>
          </a:p>
          <a:p>
            <a:pPr lvl="1">
              <a:lnSpc>
                <a:spcPct val="100000"/>
              </a:lnSpc>
            </a:pPr>
            <a:r>
              <a:rPr lang="en-GB" sz="1600" dirty="0"/>
              <a:t>Increase due to new legal basis?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Lack of statistics</a:t>
            </a:r>
          </a:p>
          <a:p>
            <a:pPr lvl="1">
              <a:lnSpc>
                <a:spcPct val="100000"/>
              </a:lnSpc>
            </a:pPr>
            <a:r>
              <a:rPr lang="en-GB" sz="1600" dirty="0"/>
              <a:t>For judicial videoconferencing in general</a:t>
            </a:r>
          </a:p>
          <a:p>
            <a:pPr lvl="1">
              <a:lnSpc>
                <a:spcPct val="100000"/>
              </a:lnSpc>
            </a:pPr>
            <a:r>
              <a:rPr lang="en-GB" sz="1600" dirty="0"/>
              <a:t>For cross-border videoconferencing in particular</a:t>
            </a:r>
          </a:p>
          <a:p>
            <a:pPr lvl="1">
              <a:lnSpc>
                <a:spcPct val="100000"/>
              </a:lnSpc>
            </a:pPr>
            <a:endParaRPr lang="en-US" sz="1600" dirty="0"/>
          </a:p>
          <a:p>
            <a:pPr>
              <a:lnSpc>
                <a:spcPct val="100000"/>
              </a:lnSpc>
            </a:pPr>
            <a:endParaRPr lang="en-US" sz="1600" dirty="0"/>
          </a:p>
          <a:p>
            <a:pPr>
              <a:lnSpc>
                <a:spcPct val="100000"/>
              </a:lnSpc>
            </a:pPr>
            <a:endParaRPr lang="en-US" sz="1600" dirty="0"/>
          </a:p>
          <a:p>
            <a:pPr>
              <a:lnSpc>
                <a:spcPct val="100000"/>
              </a:lnSpc>
            </a:pPr>
            <a:endParaRPr lang="en-US" sz="1600" dirty="0"/>
          </a:p>
          <a:p>
            <a:pPr>
              <a:lnSpc>
                <a:spcPct val="100000"/>
              </a:lnSpc>
            </a:pPr>
            <a:endParaRPr lang="en-US" sz="1600" dirty="0"/>
          </a:p>
          <a:p>
            <a:pPr>
              <a:lnSpc>
                <a:spcPct val="100000"/>
              </a:lnSpc>
            </a:pPr>
            <a:endParaRPr lang="en-US" sz="16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8C4837A-F213-734E-119F-527303729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8003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8191AD-99FA-F5E1-94E2-56F1783889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952779-688C-9C21-00BD-4A8446582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Audience Question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B8FDAA8-94AF-963E-438D-79FDE7EE3F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600" dirty="0"/>
              <a:t>Please provide an </a:t>
            </a:r>
            <a:r>
              <a:rPr lang="en-GB" sz="1600" u="sng" dirty="0"/>
              <a:t>estimation</a:t>
            </a:r>
            <a:r>
              <a:rPr lang="en-GB" sz="1600" dirty="0"/>
              <a:t>:</a:t>
            </a:r>
          </a:p>
          <a:p>
            <a:pPr marL="0" indent="0" algn="ctr">
              <a:lnSpc>
                <a:spcPct val="100000"/>
              </a:lnSpc>
              <a:buNone/>
            </a:pPr>
            <a:endParaRPr lang="en-GB" sz="1600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GB" sz="2400" b="1" dirty="0"/>
              <a:t>What is the percentage of </a:t>
            </a:r>
            <a:r>
              <a:rPr lang="en-GB" sz="2400" b="1" u="sng" dirty="0"/>
              <a:t>cross-border </a:t>
            </a:r>
            <a:r>
              <a:rPr lang="en-GB" sz="2400" b="1" dirty="0"/>
              <a:t>judicial videoconferencing in your country?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5365653-A35F-E79D-BBFF-F0B54B62F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32666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1348E6-33AE-7E33-546F-1CA450D95D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9CAB52-4864-EA07-F37A-611367471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Interoperability							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F7D9F54-480F-4C4C-CCE9-1EE9F40A5B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1" y="1623599"/>
            <a:ext cx="4211543" cy="3366677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GB" sz="1600" b="1" dirty="0"/>
              <a:t>Technical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GB" sz="1600" dirty="0"/>
              <a:t>Connecting national judicial videoconferencing systems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GB" sz="1600" dirty="0"/>
              <a:t>Central Interoperability Hub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GB" sz="1600" b="1" dirty="0"/>
              <a:t>Legal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GB" sz="1600" dirty="0"/>
              <a:t>Common legal basis for </a:t>
            </a:r>
            <a:r>
              <a:rPr lang="en-GB" sz="1600" dirty="0" err="1"/>
              <a:t>Europ</a:t>
            </a:r>
            <a:r>
              <a:rPr lang="en-GB" sz="1600"/>
              <a:t>. </a:t>
            </a:r>
            <a:r>
              <a:rPr lang="en-GB" sz="1600" dirty="0"/>
              <a:t>proceedings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GB" sz="1600" dirty="0"/>
              <a:t>Videoconferencing coordination agnostic of judicial instrument ? 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GB" sz="1600" dirty="0"/>
              <a:t>Harmonisation of national rules ?</a:t>
            </a:r>
            <a:br>
              <a:rPr lang="en-GB" sz="1600" dirty="0"/>
            </a:br>
            <a:r>
              <a:rPr lang="en-GB" sz="1600" dirty="0"/>
              <a:t>Possible? Desirable?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C0220D8-6C80-AACF-D50A-D52B7561C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0ADA3C36-79A6-EDD0-5462-0A7449B80519}"/>
              </a:ext>
            </a:extLst>
          </p:cNvPr>
          <p:cNvSpPr txBox="1">
            <a:spLocks/>
          </p:cNvSpPr>
          <p:nvPr/>
        </p:nvSpPr>
        <p:spPr>
          <a:xfrm>
            <a:off x="4697500" y="1623600"/>
            <a:ext cx="4211543" cy="298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2000" marR="0" indent="-252000" fontAlgn="auto">
              <a:lnSpc>
                <a:spcPct val="1000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•"/>
              <a:tabLst/>
              <a:defRPr sz="1600" b="1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04000" marR="0" lvl="1" indent="-252000" fontAlgn="auto">
              <a:lnSpc>
                <a:spcPct val="100000"/>
              </a:lnSpc>
              <a:spcBef>
                <a:spcPts val="0"/>
              </a:spcBef>
              <a:spcAft>
                <a:spcPts val="1425"/>
              </a:spcAft>
              <a:buClrTx/>
              <a:buSzTx/>
              <a:buFont typeface="Corbel" panose="020B0503020204020204" pitchFamily="34" charset="0"/>
              <a:buChar char="−"/>
              <a:tabLst/>
              <a:defRPr sz="1600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756000" indent="-252000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Font typeface="Arial" pitchFamily="34" charset="0"/>
              <a:buChar char="•"/>
              <a:defRPr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Arial" pitchFamily="34" charset="0"/>
              <a:buChar char="–"/>
              <a:defRPr>
                <a:solidFill>
                  <a:schemeClr val="bg1">
                    <a:lumMod val="1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Font typeface="Arial" pitchFamily="34" charset="0"/>
              <a:buChar char="»"/>
              <a:defRPr>
                <a:solidFill>
                  <a:schemeClr val="bg1">
                    <a:lumMod val="10000"/>
                  </a:schemeClr>
                </a:solidFill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GB" dirty="0"/>
              <a:t>Organisational</a:t>
            </a:r>
          </a:p>
          <a:p>
            <a:pPr lvl="1"/>
            <a:r>
              <a:rPr lang="en-GB" dirty="0"/>
              <a:t>Active communication &amp; collaboration; extended information exchange</a:t>
            </a:r>
          </a:p>
          <a:p>
            <a:pPr lvl="1"/>
            <a:r>
              <a:rPr lang="en-GB" dirty="0"/>
              <a:t>Instead of harmonized legal rules: Need for European videoconferencing collaboration policy? </a:t>
            </a:r>
          </a:p>
          <a:p>
            <a:pPr lvl="1"/>
            <a:r>
              <a:rPr lang="en-GB" dirty="0"/>
              <a:t>Need for European governance body for judicial videoconferencing?</a:t>
            </a:r>
          </a:p>
        </p:txBody>
      </p:sp>
    </p:spTree>
    <p:extLst>
      <p:ext uri="{BB962C8B-B14F-4D97-AF65-F5344CB8AC3E}">
        <p14:creationId xmlns:p14="http://schemas.microsoft.com/office/powerpoint/2010/main" val="2704473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Contacts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Dr. Thomas Gottwald</a:t>
            </a:r>
          </a:p>
          <a:p>
            <a:r>
              <a:rPr lang="de-DE" dirty="0">
                <a:hlinkClick r:id="rId2"/>
              </a:rPr>
              <a:t>thomas.gottwald@bmj.gv.at</a:t>
            </a:r>
            <a:r>
              <a:rPr lang="de-DE" dirty="0"/>
              <a:t> </a:t>
            </a:r>
          </a:p>
          <a:p>
            <a:endParaRPr lang="de-DE" dirty="0"/>
          </a:p>
          <a:p>
            <a:r>
              <a:rPr lang="de-DE" dirty="0"/>
              <a:t>Mathias Maurer 	</a:t>
            </a:r>
          </a:p>
          <a:p>
            <a:r>
              <a:rPr lang="de-DE" dirty="0">
                <a:hlinkClick r:id="rId3"/>
              </a:rPr>
              <a:t>mathias.maurer@brz.gv.at</a:t>
            </a:r>
            <a:r>
              <a:rPr lang="de-DE" dirty="0"/>
              <a:t>  </a:t>
            </a:r>
          </a:p>
          <a:p>
            <a:endParaRPr lang="de-DE" dirty="0"/>
          </a:p>
          <a:p>
            <a:r>
              <a:rPr lang="de-DE" dirty="0"/>
              <a:t>Sebastian Leitner</a:t>
            </a:r>
          </a:p>
          <a:p>
            <a:r>
              <a:rPr lang="de-DE" dirty="0">
                <a:hlinkClick r:id="rId4"/>
              </a:rPr>
              <a:t>sebastian.Leitner@brz.gv.at</a:t>
            </a:r>
            <a:r>
              <a:rPr lang="de-DE" dirty="0"/>
              <a:t> 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3" name="Grafik 2" descr="Ein Bild, das Text, Logo enthält.&#10;&#10;Automatisch generierte Beschreibung">
            <a:extLst>
              <a:ext uri="{FF2B5EF4-FFF2-40B4-BE49-F238E27FC236}">
                <a16:creationId xmlns:a16="http://schemas.microsoft.com/office/drawing/2014/main" id="{601784FA-1F9F-4FEA-B51E-46895A8A314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745" y="2989531"/>
            <a:ext cx="4091776" cy="1149569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C2A7A3F6-E149-A5AF-D5C8-1E98B497490F}"/>
              </a:ext>
            </a:extLst>
          </p:cNvPr>
          <p:cNvSpPr txBox="1"/>
          <p:nvPr/>
        </p:nvSpPr>
        <p:spPr>
          <a:xfrm>
            <a:off x="4680373" y="2384213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" name="Titel 6">
            <a:extLst>
              <a:ext uri="{FF2B5EF4-FFF2-40B4-BE49-F238E27FC236}">
                <a16:creationId xmlns:a16="http://schemas.microsoft.com/office/drawing/2014/main" id="{61C42DC9-C527-C6A1-7BFA-6E97186377AC}"/>
              </a:ext>
            </a:extLst>
          </p:cNvPr>
          <p:cNvSpPr txBox="1">
            <a:spLocks/>
          </p:cNvSpPr>
          <p:nvPr/>
        </p:nvSpPr>
        <p:spPr>
          <a:xfrm>
            <a:off x="4623172" y="1809538"/>
            <a:ext cx="5389200" cy="1062000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000" b="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de-AT" sz="2800" dirty="0">
                <a:hlinkClick r:id="rId6"/>
              </a:rPr>
              <a:t>www.simplivi.eu </a:t>
            </a:r>
            <a:r>
              <a:rPr lang="de-AT" sz="2800" dirty="0"/>
              <a:t>  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759185842"/>
      </p:ext>
    </p:extLst>
  </p:cSld>
  <p:clrMapOvr>
    <a:masterClrMapping/>
  </p:clrMapOvr>
</p:sld>
</file>

<file path=ppt/theme/theme1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-PPT-16x9-Calibri-BMJ" id="{BA07A0BE-F6E4-4417-9983-AD8EBC346195}" vid="{99BF40E4-A90D-4FEE-BAE7-A484E1BD45B8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EN-PPT-16x9-Calibri-BMJ</Template>
  <TotalTime>0</TotalTime>
  <Words>363</Words>
  <Application>Microsoft Office PowerPoint</Application>
  <PresentationFormat>Bildschirmpräsentation (16:9)</PresentationFormat>
  <Paragraphs>75</Paragraphs>
  <Slides>7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4" baseType="lpstr">
      <vt:lpstr>Arial</vt:lpstr>
      <vt:lpstr>Calibri</vt:lpstr>
      <vt:lpstr>Corbel</vt:lpstr>
      <vt:lpstr>Courier New</vt:lpstr>
      <vt:lpstr>Symbol</vt:lpstr>
      <vt:lpstr>Wingdings</vt:lpstr>
      <vt:lpstr>Republik-AT-4x3</vt:lpstr>
      <vt:lpstr>SimpliVi Findings &amp; Challenges</vt:lpstr>
      <vt:lpstr>Findings       </vt:lpstr>
      <vt:lpstr>Challenges       1/2      </vt:lpstr>
      <vt:lpstr>Challenges       2/2       </vt:lpstr>
      <vt:lpstr>Audience Question</vt:lpstr>
      <vt:lpstr>Interoperability       </vt:lpstr>
      <vt:lpstr>Contacts</vt:lpstr>
    </vt:vector>
  </TitlesOfParts>
  <Company>Bundeskanzleramt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ICANEPO</dc:title>
  <dc:creator>Mathias Maurer</dc:creator>
  <cp:lastModifiedBy>Mathias Maurer</cp:lastModifiedBy>
  <cp:revision>123</cp:revision>
  <cp:lastPrinted>2018-07-05T18:23:58Z</cp:lastPrinted>
  <dcterms:created xsi:type="dcterms:W3CDTF">2022-08-23T11:44:40Z</dcterms:created>
  <dcterms:modified xsi:type="dcterms:W3CDTF">2025-09-16T16:04:32Z</dcterms:modified>
</cp:coreProperties>
</file>